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9144000" cy="5143500" type="screen16x9"/>
  <p:notesSz cx="6858000" cy="9144000"/>
  <p:embeddedFontLst>
    <p:embeddedFont>
      <p:font typeface="Lato" panose="020F0502020204030203" pitchFamily="34" charset="0"/>
      <p:regular r:id="rId15"/>
      <p:bold r:id="rId16"/>
      <p:italic r:id="rId17"/>
      <p:boldItalic r:id="rId18"/>
    </p:embeddedFont>
    <p:embeddedFont>
      <p:font typeface="Montserrat" panose="00000500000000000000" pitchFamily="2" charset="0"/>
      <p:regular r:id="rId19"/>
      <p:bold r:id="rId20"/>
      <p:italic r:id="rId21"/>
      <p:boldItalic r:id="rId22"/>
    </p:embeddedFont>
    <p:embeddedFont>
      <p:font typeface="Montserrat Medium" panose="000006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0293A6E-1725-4DD0-9C7C-AD70D1937060}">
  <a:tblStyle styleId="{00293A6E-1725-4DD0-9C7C-AD70D19370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9" d="100"/>
          <a:sy n="49" d="100"/>
        </p:scale>
        <p:origin x="259" y="53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jp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510335078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11b5cfc3c66_0_1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11b5cfc3c66_0_1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11b5cfc3c66_2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5" name="Google Shape;195;g11b5cfc3c66_2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11b5cfc3c66_2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11b5cfc3c66_2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11b5cfc3c66_2_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11b5cfc3c66_2_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11b5cfc3c66_0_2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11b5cfc3c66_0_2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11b5cfc3c66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11b5cfc3c66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11b5cfc3c66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11b5cfc3c66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11b5cfc3c66_1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11b5cfc3c66_1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11b5cfc3c66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11b5cfc3c66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11b5cfc3c66_0_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11b5cfc3c66_0_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11b5cfc3c66_2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11b5cfc3c66_2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11b5cfc3c66_2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Google Shape;189;g11b5cfc3c66_2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name="adj" fmla="val 0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name="adj" fmla="val 58774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Google Shape;106;p11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Google Shape;107;p1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1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1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1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1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1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1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1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11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5" name="Google Shape;125;p11"/>
          <p:cNvSpPr txBox="1">
            <a:spLocks noGrp="1"/>
          </p:cNvSpPr>
          <p:nvPr>
            <p:ph type="title" hasCustomPrompt="1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26" name="Google Shape;126;p11"/>
          <p:cNvSpPr txBox="1">
            <a:spLocks noGrp="1"/>
          </p:cNvSpPr>
          <p:nvPr>
            <p:ph type="body" idx="1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7" name="Google Shape;12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Google Shape;21;p3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3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3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3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3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" name="Google Shape;39;p3"/>
          <p:cNvSpPr txBox="1">
            <a:spLocks noGrp="1"/>
          </p:cNvSpPr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Google Shape;43;p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6" name="Google Shape;46;p4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Google Shape;49;p5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Google Shape;50;p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5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body" idx="2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Google Shape;57;p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Google Shape;58;p6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60;p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1" name="Google Shape;61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Google Shape;64;p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7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" name="Google Shape;67;p7"/>
          <p:cNvSpPr txBox="1">
            <a:spLocks noGrp="1"/>
          </p:cNvSpPr>
          <p:nvPr>
            <p:ph type="body" idx="1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8" name="Google Shape;6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8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Google Shape;71;p8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name="adj" fmla="val 49469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8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name="adj" fmla="val 0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8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8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8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8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8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8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8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8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" name="Google Shape;89;p8"/>
          <p:cNvSpPr txBox="1">
            <a:spLocks noGrp="1"/>
          </p:cNvSpPr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Google Shape;92;p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Google Shape;93;p9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name="adj" fmla="val 50000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9"/>
          <p:cNvSpPr txBox="1">
            <a:spLocks noGrp="1"/>
          </p:cNvSpPr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96" name="Google Shape;96;p9"/>
          <p:cNvSpPr txBox="1">
            <a:spLocks noGrp="1"/>
          </p:cNvSpPr>
          <p:nvPr>
            <p:ph type="subTitle" idx="1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>
            <a:endParaRPr/>
          </a:p>
        </p:txBody>
      </p:sp>
      <p:sp>
        <p:nvSpPr>
          <p:cNvPr id="97" name="Google Shape;97;p9"/>
          <p:cNvSpPr txBox="1">
            <a:spLocks noGrp="1"/>
          </p:cNvSpPr>
          <p:nvPr>
            <p:ph type="body" idx="2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Google Shape;100;p1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Google Shape;101;p10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0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name="adj" fmla="val 50000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Google Shape;103;p10"/>
          <p:cNvSpPr txBox="1">
            <a:spLocks noGrp="1"/>
          </p:cNvSpPr>
          <p:nvPr>
            <p:ph type="body" idx="1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4" name="Google Shape;10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focus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3"/>
          <p:cNvSpPr txBox="1">
            <a:spLocks noGrp="1"/>
          </p:cNvSpPr>
          <p:nvPr>
            <p:ph type="ctrTitle"/>
          </p:nvPr>
        </p:nvSpPr>
        <p:spPr>
          <a:xfrm>
            <a:off x="3402850" y="295950"/>
            <a:ext cx="5850000" cy="2275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4400"/>
              <a:t>HIGIENE Y SEGURIDAD INDUSTRIAL</a:t>
            </a:r>
            <a:endParaRPr sz="4400"/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3131650" y="1961503"/>
            <a:ext cx="5850000" cy="127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7200"/>
              </a:spcBef>
              <a:spcAft>
                <a:spcPts val="0"/>
              </a:spcAft>
              <a:buNone/>
            </a:pPr>
            <a:r>
              <a:rPr lang="es" sz="3300" dirty="0">
                <a:solidFill>
                  <a:schemeClr val="lt2"/>
                </a:solidFill>
              </a:rPr>
              <a:t>Condiciones de higiene de establecimientos industriales</a:t>
            </a:r>
            <a:endParaRPr sz="3300" dirty="0">
              <a:solidFill>
                <a:schemeClr val="lt2"/>
              </a:solidFill>
            </a:endParaRPr>
          </a:p>
        </p:txBody>
      </p:sp>
      <p:pic>
        <p:nvPicPr>
          <p:cNvPr id="136" name="Google Shape;13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4216875"/>
            <a:ext cx="774225" cy="77422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3"/>
          <p:cNvSpPr txBox="1"/>
          <p:nvPr/>
        </p:nvSpPr>
        <p:spPr>
          <a:xfrm>
            <a:off x="1060925" y="4512300"/>
            <a:ext cx="7668300" cy="4002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Integrantes:          Alfano Franco,  Di Cesare Paula,  Patinella Eduardo,  Ricci Juan </a:t>
            </a:r>
            <a:endParaRPr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97" name="Google Shape;197;p22"/>
          <p:cNvGraphicFramePr/>
          <p:nvPr/>
        </p:nvGraphicFramePr>
        <p:xfrm>
          <a:off x="242125" y="1662050"/>
          <a:ext cx="8738950" cy="2223730"/>
        </p:xfrm>
        <a:graphic>
          <a:graphicData uri="http://schemas.openxmlformats.org/drawingml/2006/table">
            <a:tbl>
              <a:tblPr>
                <a:noFill/>
                <a:tableStyleId>{00293A6E-1725-4DD0-9C7C-AD70D1937060}</a:tableStyleId>
              </a:tblPr>
              <a:tblGrid>
                <a:gridCol w="12590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736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23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35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815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653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4002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3442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067375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396200">
                <a:tc gridSpan="9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/>
                        <a:t>VALORES ACEPTADOS</a:t>
                      </a:r>
                      <a:endParaRPr/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9800"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SUSTANCIA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N° CAS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CMP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198000" marB="0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CMP-CPT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CMP-C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000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NOTACIONES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PM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rowSpan="2"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b="1">
                        <a:solidFill>
                          <a:schemeClr val="lt1"/>
                        </a:solidFill>
                      </a:endParaRPr>
                    </a:p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EFECTOS CRÍTICOS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8925"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VALOR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000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UNIDAD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000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VALOR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000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UNIDAD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0000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s-A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95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NEGRO DE HUMO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1333-86-4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3.5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mg/</a:t>
                      </a:r>
                      <a:r>
                        <a:rPr lang="es">
                          <a:solidFill>
                            <a:schemeClr val="lt1"/>
                          </a:solidFill>
                          <a:highlight>
                            <a:srgbClr val="202124"/>
                          </a:highlight>
                          <a:latin typeface="Montserrat Medium"/>
                          <a:ea typeface="Montserrat Medium"/>
                          <a:cs typeface="Montserrat Medium"/>
                          <a:sym typeface="Montserrat Medium"/>
                        </a:rPr>
                        <a:t>m³</a:t>
                      </a:r>
                      <a:endParaRPr>
                        <a:solidFill>
                          <a:schemeClr val="lt1"/>
                        </a:solidFill>
                        <a:latin typeface="Montserrat Medium"/>
                        <a:ea typeface="Montserrat Medium"/>
                        <a:cs typeface="Montserrat Medium"/>
                        <a:sym typeface="Montserrat Medium"/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A4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>
                          <a:solidFill>
                            <a:schemeClr val="lt1"/>
                          </a:solidFill>
                        </a:rPr>
                        <a:t>Pulmón</a:t>
                      </a:r>
                      <a:endParaRPr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23"/>
          <p:cNvSpPr txBox="1">
            <a:spLocks noGrp="1"/>
          </p:cNvSpPr>
          <p:nvPr>
            <p:ph type="body" idx="1"/>
          </p:nvPr>
        </p:nvSpPr>
        <p:spPr>
          <a:xfrm>
            <a:off x="1337800" y="1248950"/>
            <a:ext cx="7485300" cy="292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81000" marR="381000" lvl="0" indent="0" algn="just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2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A4. </a:t>
            </a:r>
            <a:r>
              <a:rPr lang="es" sz="1800" b="1">
                <a:latin typeface="Montserrat"/>
                <a:ea typeface="Montserrat"/>
                <a:cs typeface="Montserrat"/>
                <a:sym typeface="Montserrat"/>
              </a:rPr>
              <a:t>No clasificables como carcinógenos en humanos: </a:t>
            </a:r>
            <a:r>
              <a:rPr lang="es" sz="1800">
                <a:latin typeface="Montserrat Medium"/>
                <a:ea typeface="Montserrat Medium"/>
                <a:cs typeface="Montserrat Medium"/>
                <a:sym typeface="Montserrat Medium"/>
              </a:rPr>
              <a:t>agentes que preocupa pueden ser carcinógenos en los humanos pero no pueden evaluarse de forma concluyente por ausencia de datos. Los estudios in vitro o en animales no indican carcinogenicidad suficiente para clasificar al agente en cualquiera de las otras categorías.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5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2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b="1"/>
              <a:t>Ejemplos de uso</a:t>
            </a:r>
            <a:endParaRPr b="1"/>
          </a:p>
        </p:txBody>
      </p:sp>
      <p:sp>
        <p:nvSpPr>
          <p:cNvPr id="208" name="Google Shape;208;p24"/>
          <p:cNvSpPr txBox="1">
            <a:spLocks noGrp="1"/>
          </p:cNvSpPr>
          <p:nvPr>
            <p:ph type="body" idx="1"/>
          </p:nvPr>
        </p:nvSpPr>
        <p:spPr>
          <a:xfrm>
            <a:off x="3346700" y="3019913"/>
            <a:ext cx="5288400" cy="170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 Medium"/>
              <a:buChar char="●"/>
            </a:pPr>
            <a:r>
              <a:rPr lang="es" sz="1600">
                <a:latin typeface="Montserrat Medium"/>
                <a:ea typeface="Montserrat Medium"/>
                <a:cs typeface="Montserrat Medium"/>
                <a:sym typeface="Montserrat Medium"/>
              </a:rPr>
              <a:t>Aporta a los neumáticos, así como a las tuberías de polipropileno, mayor durabilidad manteniendo las propiedades físicas y químicas</a:t>
            </a: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09" name="Google Shape;20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68950" y="3061821"/>
            <a:ext cx="2436626" cy="1624417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4"/>
          <p:cNvSpPr txBox="1"/>
          <p:nvPr/>
        </p:nvSpPr>
        <p:spPr>
          <a:xfrm>
            <a:off x="845100" y="1413375"/>
            <a:ext cx="4801200" cy="1280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Font typeface="Montserrat Medium"/>
              <a:buChar char="●"/>
            </a:pPr>
            <a:r>
              <a:rPr lang="es" sz="1600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En materiales como plásticos, pinturas y tintas se usa como pigmento de color o como relleno para tener conductividad electrica.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1" name="Google Shape;211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9775" y="1105159"/>
            <a:ext cx="2436626" cy="16180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9498818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4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640" b="1">
                <a:latin typeface="Lato"/>
                <a:ea typeface="Lato"/>
                <a:cs typeface="Lato"/>
                <a:sym typeface="Lato"/>
              </a:rPr>
              <a:t>1 - ¿Cuál es el caudal de aire fresco necesario para un taller ocupado por 18 operarios con actividad sedentaria y que posee 205 metros cúbicos de volumen total disponible?</a:t>
            </a:r>
            <a:endParaRPr sz="1640" b="1"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990"/>
              <a:buNone/>
            </a:pPr>
            <a:endParaRPr sz="144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14"/>
          <p:cNvSpPr txBox="1">
            <a:spLocks noGrp="1"/>
          </p:cNvSpPr>
          <p:nvPr>
            <p:ph type="body" idx="1"/>
          </p:nvPr>
        </p:nvSpPr>
        <p:spPr>
          <a:xfrm>
            <a:off x="90649" y="1412850"/>
            <a:ext cx="4859037" cy="247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dirty="0"/>
              <a:t>Artículo 64. — En todos los establecimientos, la ventilación contribuirá a mantener condiciones ambientales que no perjudiquen la salud del trabajador.</a:t>
            </a:r>
            <a:endParaRPr sz="1700" dirty="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00" dirty="0"/>
              <a:t>Artículo 65. — Los establecimientos en los que se realicen actividades laborales, deberán ventilarse preferentemente en forma natural.</a:t>
            </a:r>
            <a:endParaRPr sz="1700" dirty="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400" dirty="0"/>
          </a:p>
        </p:txBody>
      </p:sp>
      <p:pic>
        <p:nvPicPr>
          <p:cNvPr id="144" name="Google Shape;144;p14"/>
          <p:cNvPicPr preferRelativeResize="0"/>
          <p:nvPr/>
        </p:nvPicPr>
        <p:blipFill rotWithShape="1">
          <a:blip r:embed="rId3">
            <a:alphaModFix/>
          </a:blip>
          <a:srcRect l="5597" r="-14922" b="-9325"/>
          <a:stretch/>
        </p:blipFill>
        <p:spPr>
          <a:xfrm>
            <a:off x="5706075" y="3272188"/>
            <a:ext cx="3886000" cy="19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Google Shape;14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91025" y="3508912"/>
            <a:ext cx="1961950" cy="1469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Google Shape;146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440757" y="1156850"/>
            <a:ext cx="3413993" cy="19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5"/>
          <p:cNvSpPr txBox="1">
            <a:spLocks noGrp="1"/>
          </p:cNvSpPr>
          <p:nvPr>
            <p:ph type="body" idx="1"/>
          </p:nvPr>
        </p:nvSpPr>
        <p:spPr>
          <a:xfrm>
            <a:off x="1093500" y="535775"/>
            <a:ext cx="7038900" cy="61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s" sz="1800"/>
              <a:t>Artículo 66. — La ventilación mínima de los locales, determinado en función del número de personas, será la establecida en la siguiente tabla:</a:t>
            </a:r>
            <a:endParaRPr sz="1800"/>
          </a:p>
        </p:txBody>
      </p:sp>
      <p:graphicFrame>
        <p:nvGraphicFramePr>
          <p:cNvPr id="152" name="Google Shape;152;p15"/>
          <p:cNvGraphicFramePr/>
          <p:nvPr/>
        </p:nvGraphicFramePr>
        <p:xfrm>
          <a:off x="952500" y="2050475"/>
          <a:ext cx="7239000" cy="2803980"/>
        </p:xfrm>
        <a:graphic>
          <a:graphicData uri="http://schemas.openxmlformats.org/drawingml/2006/table">
            <a:tbl>
              <a:tblPr>
                <a:noFill/>
                <a:tableStyleId>{00293A6E-1725-4DD0-9C7C-AD70D1937060}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Cantidad de personas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Cubaje del local en metros cúbicos por persona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Caudal de aire necesario en metros cúbicos por hora y persona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3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43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6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29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9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21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12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15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15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12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53" name="Google Shape;153;p15"/>
          <p:cNvSpPr txBox="1"/>
          <p:nvPr/>
        </p:nvSpPr>
        <p:spPr>
          <a:xfrm>
            <a:off x="902250" y="1619375"/>
            <a:ext cx="73395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Para actividad sedentaria</a:t>
            </a:r>
            <a:endParaRPr sz="16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6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Pasos a seguir:</a:t>
            </a:r>
            <a:endParaRPr/>
          </a:p>
        </p:txBody>
      </p:sp>
      <p:sp>
        <p:nvSpPr>
          <p:cNvPr id="159" name="Google Shape;159;p16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 b="1"/>
              <a:t>Paso 1: calcular el volumen de la oficina</a:t>
            </a:r>
            <a:endParaRPr sz="1700" b="1"/>
          </a:p>
          <a:p>
            <a:pPr marL="0" marR="0" lvl="0" indent="45720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00"/>
              <a:t>Volumen oficina = 205 m³</a:t>
            </a:r>
            <a:endParaRPr sz="170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00" b="1"/>
              <a:t>Paso 2:</a:t>
            </a:r>
            <a:r>
              <a:rPr lang="es" sz="1700"/>
              <a:t> </a:t>
            </a:r>
            <a:r>
              <a:rPr lang="es" sz="1700" b="1"/>
              <a:t>calcular el volumen (cubaje) disponible por persona</a:t>
            </a:r>
            <a:endParaRPr sz="1700" b="1"/>
          </a:p>
          <a:p>
            <a:pPr marL="45720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s" sz="1700"/>
              <a:t>Cubaje por persona = 205 m3 / 18 personas = 11,38 m³ por persona, entonces redondeamos a 12 m³ por persona.</a:t>
            </a:r>
            <a:endParaRPr sz="1700"/>
          </a:p>
          <a:p>
            <a:pPr marL="0" marR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s" sz="1700" b="1"/>
              <a:t>Paso 3: ir a la tabla «actividad sedentaria»</a:t>
            </a:r>
            <a:endParaRPr sz="1700"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7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Mirando la tabla:</a:t>
            </a:r>
            <a:endParaRPr/>
          </a:p>
        </p:txBody>
      </p:sp>
      <p:graphicFrame>
        <p:nvGraphicFramePr>
          <p:cNvPr id="165" name="Google Shape;165;p17"/>
          <p:cNvGraphicFramePr/>
          <p:nvPr/>
        </p:nvGraphicFramePr>
        <p:xfrm>
          <a:off x="952500" y="1386300"/>
          <a:ext cx="7239000" cy="2803980"/>
        </p:xfrm>
        <a:graphic>
          <a:graphicData uri="http://schemas.openxmlformats.org/drawingml/2006/table">
            <a:tbl>
              <a:tblPr>
                <a:noFill/>
                <a:tableStyleId>{00293A6E-1725-4DD0-9C7C-AD70D1937060}</a:tableStyleId>
              </a:tblPr>
              <a:tblGrid>
                <a:gridCol w="241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1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Cantidad de personas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Cubaje del local en metros cúbicos por persona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Caudal de aire necesario en metros cúbicos por hora y persona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3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43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6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29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9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21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12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dk1"/>
                          </a:solidFill>
                        </a:rPr>
                        <a:t>15</a:t>
                      </a:r>
                      <a:endParaRPr b="1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15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b="1">
                          <a:solidFill>
                            <a:schemeClr val="lt1"/>
                          </a:solidFill>
                        </a:rPr>
                        <a:t>12</a:t>
                      </a:r>
                      <a:endParaRPr b="1">
                        <a:solidFill>
                          <a:schemeClr val="lt1"/>
                        </a:solidFill>
                      </a:endParaRPr>
                    </a:p>
                  </a:txBody>
                  <a:tcPr marL="91425" marR="91425" marT="91425" marB="91425">
                    <a:lnL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9050" cap="flat" cmpd="sng">
                      <a:solidFill>
                        <a:schemeClr val="lt1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66" name="Google Shape;166;p17"/>
          <p:cNvSpPr txBox="1"/>
          <p:nvPr/>
        </p:nvSpPr>
        <p:spPr>
          <a:xfrm>
            <a:off x="952504" y="4268725"/>
            <a:ext cx="7239000" cy="7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just" rtl="0">
              <a:lnSpc>
                <a:spcPct val="125000"/>
              </a:lnSpc>
              <a:spcBef>
                <a:spcPts val="0"/>
              </a:spcBef>
              <a:spcAft>
                <a:spcPts val="2300"/>
              </a:spcAft>
              <a:buNone/>
            </a:pPr>
            <a:r>
              <a:rPr lang="es" sz="1500" b="1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Resultado: para esta oficina se necesitan 15 metros cúbicos por persona por hora. Para nuestro ejercicio el total necesario serían  270</a:t>
            </a:r>
            <a:r>
              <a:rPr lang="es" sz="17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m³ por hora.</a:t>
            </a:r>
            <a:endParaRPr sz="1500" b="1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8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1071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s" sz="1600" b="1"/>
              <a:t>¿Cuál es la Tasa de Gravedad para una industria petrolera que sufrió 3 muertes y 1.435 días perdidos por enfermedades profesionales en 1.750.000 HH?</a:t>
            </a:r>
            <a:endParaRPr sz="1600" b="1"/>
          </a:p>
        </p:txBody>
      </p:sp>
      <p:sp>
        <p:nvSpPr>
          <p:cNvPr id="172" name="Google Shape;172;p18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/>
              <a:t>La tasa de gravedad</a:t>
            </a:r>
            <a:r>
              <a:rPr lang="es" sz="1600"/>
              <a:t> es un indicador de la severidad de los accidentes que ocurren en una empresa. La mismo representa el número de días perdidos por cada 1000 horas de trabajo.</a:t>
            </a:r>
            <a:endParaRPr sz="1600"/>
          </a:p>
          <a:p>
            <a:pPr marL="0" lvl="0" indent="0" algn="just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Hay que tener en cuenta que para el caso de accidentes de trabajo que hayan derivado en </a:t>
            </a:r>
            <a:r>
              <a:rPr lang="es" sz="1600" b="1"/>
              <a:t>la muerte de un trabajador</a:t>
            </a:r>
            <a:r>
              <a:rPr lang="es" sz="1600"/>
              <a:t> se deberán agregar </a:t>
            </a:r>
            <a:r>
              <a:rPr lang="es" sz="1600" b="1"/>
              <a:t>6.000</a:t>
            </a:r>
            <a:r>
              <a:rPr lang="es" sz="1600"/>
              <a:t> días al número total de días perdidos.</a:t>
            </a:r>
            <a:endParaRPr sz="16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700"/>
          </a:p>
        </p:txBody>
      </p:sp>
      <p:pic>
        <p:nvPicPr>
          <p:cNvPr id="173" name="Google Shape;173;p18" descr="indice de Frecuencia, estadísticas " title="Indice de Gravedad: Fórmula"/>
          <p:cNvPicPr preferRelativeResize="0"/>
          <p:nvPr/>
        </p:nvPicPr>
        <p:blipFill rotWithShape="1">
          <a:blip r:embed="rId3">
            <a:alphaModFix/>
          </a:blip>
          <a:srcRect t="7250" b="-7249"/>
          <a:stretch/>
        </p:blipFill>
        <p:spPr>
          <a:xfrm>
            <a:off x="1297500" y="3804475"/>
            <a:ext cx="7038900" cy="80679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9"/>
          <p:cNvSpPr txBox="1">
            <a:spLocks noGrp="1"/>
          </p:cNvSpPr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Cálculo de Tasa de Gravedad</a:t>
            </a:r>
            <a:endParaRPr/>
          </a:p>
        </p:txBody>
      </p:sp>
      <p:sp>
        <p:nvSpPr>
          <p:cNvPr id="179" name="Google Shape;179;p19"/>
          <p:cNvSpPr txBox="1">
            <a:spLocks noGrp="1"/>
          </p:cNvSpPr>
          <p:nvPr>
            <p:ph type="body" idx="1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marR="0" lvl="0" indent="0" algn="just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Índice de gravedad = </a:t>
            </a:r>
            <a:endParaRPr sz="1800" dirty="0"/>
          </a:p>
          <a:p>
            <a:pPr marL="0" marR="0" lvl="0" indent="0" algn="just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marR="0" lvl="0" indent="0" algn="just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marR="0" lvl="0" indent="0" algn="just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dirty="0"/>
              <a:t>Índice de gravedad = 11,11.</a:t>
            </a:r>
            <a:endParaRPr sz="1800" dirty="0"/>
          </a:p>
          <a:p>
            <a:pPr marL="0" marR="0" lvl="0" indent="0" algn="just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0" marR="0" lvl="0" indent="0" algn="just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 b="1" dirty="0"/>
              <a:t>Lo que significa que se ha perdido alrededor de 11 días por cada mil horas-hombre de exposición al riesgo.</a:t>
            </a:r>
            <a:endParaRPr sz="1400" b="1" dirty="0"/>
          </a:p>
        </p:txBody>
      </p:sp>
      <p:pic>
        <p:nvPicPr>
          <p:cNvPr id="180" name="Google Shape;18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40842" y="1480881"/>
            <a:ext cx="3005732" cy="6725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0"/>
          <p:cNvSpPr txBox="1">
            <a:spLocks noGrp="1"/>
          </p:cNvSpPr>
          <p:nvPr>
            <p:ph type="title"/>
          </p:nvPr>
        </p:nvSpPr>
        <p:spPr>
          <a:xfrm>
            <a:off x="1176650" y="125150"/>
            <a:ext cx="7038900" cy="12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 b="1"/>
              <a:t>3- ¿Cual es la concentracién maxima permisible (CMP-CPT) de negro de humo en una fabrica de cubiertas de vehiculos? Mencione tres aplicaciones de ese producto.</a:t>
            </a:r>
            <a:endParaRPr sz="1600" b="1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0"/>
          <p:cNvSpPr txBox="1">
            <a:spLocks noGrp="1"/>
          </p:cNvSpPr>
          <p:nvPr>
            <p:ph type="body" idx="1"/>
          </p:nvPr>
        </p:nvSpPr>
        <p:spPr>
          <a:xfrm>
            <a:off x="295450" y="1567550"/>
            <a:ext cx="8339700" cy="322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381000" lvl="0" indent="0" algn="just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s" sz="1800" b="1">
                <a:latin typeface="Montserrat"/>
                <a:ea typeface="Montserrat"/>
                <a:cs typeface="Montserrat"/>
                <a:sym typeface="Montserrat"/>
              </a:rPr>
              <a:t>a) CMP (Concentración máxima permisible ponderada en el tiempo)</a:t>
            </a:r>
            <a:endParaRPr sz="18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381000" lvl="0" indent="0" algn="just" rtl="0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s" sz="1800" b="1">
                <a:latin typeface="Montserrat"/>
                <a:ea typeface="Montserrat"/>
                <a:cs typeface="Montserrat"/>
                <a:sym typeface="Montserrat"/>
              </a:rPr>
              <a:t>b) CMP - CPT (Concentración máxima permisible para cortos períodos de tiempo)</a:t>
            </a:r>
            <a:endParaRPr sz="18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381000" lvl="0" indent="0" algn="just" rtl="0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s" sz="1800" b="1">
                <a:latin typeface="Montserrat"/>
                <a:ea typeface="Montserrat"/>
                <a:cs typeface="Montserrat"/>
                <a:sym typeface="Montserrat"/>
              </a:rPr>
              <a:t>c) CMP-C (Concentración Máxima Permisible - Valor Techo (c):</a:t>
            </a:r>
            <a:endParaRPr sz="18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381000" lvl="0" indent="0" algn="just" rtl="0">
              <a:lnSpc>
                <a:spcPct val="125000"/>
              </a:lnSpc>
              <a:spcBef>
                <a:spcPts val="1500"/>
              </a:spcBef>
              <a:spcAft>
                <a:spcPts val="0"/>
              </a:spcAft>
              <a:buNone/>
            </a:pPr>
            <a:r>
              <a:rPr lang="es" sz="1800">
                <a:latin typeface="Montserrat Medium"/>
                <a:ea typeface="Montserrat Medium"/>
                <a:cs typeface="Montserrat Medium"/>
                <a:sym typeface="Montserrat Medium"/>
              </a:rPr>
              <a:t>Es la concentración que no se debe sobrepasar en ningún momento durante una exposición en el trabajo.</a:t>
            </a:r>
            <a:endParaRPr sz="1800" b="1">
              <a:latin typeface="Montserrat"/>
              <a:ea typeface="Montserrat"/>
              <a:cs typeface="Montserrat"/>
              <a:sym typeface="Montserrat"/>
            </a:endParaRPr>
          </a:p>
          <a:p>
            <a:pPr marL="0" marR="381000" lvl="0" indent="0" algn="just" rtl="0">
              <a:lnSpc>
                <a:spcPct val="125000"/>
              </a:lnSpc>
              <a:spcBef>
                <a:spcPts val="1500"/>
              </a:spcBef>
              <a:spcAft>
                <a:spcPts val="1500"/>
              </a:spcAft>
              <a:buNone/>
            </a:pPr>
            <a:endParaRPr sz="1400"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21"/>
          <p:cNvSpPr txBox="1">
            <a:spLocks noGrp="1"/>
          </p:cNvSpPr>
          <p:nvPr>
            <p:ph type="body" idx="1"/>
          </p:nvPr>
        </p:nvSpPr>
        <p:spPr>
          <a:xfrm>
            <a:off x="3369325" y="913225"/>
            <a:ext cx="5600100" cy="38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381000" lvl="0" indent="0" algn="just" rtl="0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None/>
            </a:pPr>
            <a:endParaRPr sz="16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1500"/>
              </a:spcBef>
              <a:spcAft>
                <a:spcPts val="0"/>
              </a:spcAft>
              <a:buNone/>
            </a:pPr>
            <a:r>
              <a:rPr lang="es" sz="1800">
                <a:latin typeface="Montserrat Medium"/>
                <a:ea typeface="Montserrat Medium"/>
                <a:cs typeface="Montserrat Medium"/>
                <a:sym typeface="Montserrat Medium"/>
              </a:rPr>
              <a:t>El </a:t>
            </a:r>
            <a:r>
              <a:rPr lang="es" sz="1800" b="1">
                <a:latin typeface="Montserrat"/>
                <a:ea typeface="Montserrat"/>
                <a:cs typeface="Montserrat"/>
                <a:sym typeface="Montserrat"/>
              </a:rPr>
              <a:t>negro de humo</a:t>
            </a:r>
            <a:r>
              <a:rPr lang="es" sz="1800">
                <a:latin typeface="Montserrat Medium"/>
                <a:ea typeface="Montserrat Medium"/>
                <a:cs typeface="Montserrat Medium"/>
                <a:sym typeface="Montserrat Medium"/>
              </a:rPr>
              <a:t> es el resultado de la combustión incompleta de productos pesados de petróleo.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latin typeface="Montserrat Medium"/>
                <a:ea typeface="Montserrat Medium"/>
                <a:cs typeface="Montserrat Medium"/>
                <a:sym typeface="Montserrat Medium"/>
              </a:rPr>
              <a:t>Reacciona más rápidamente en los procesos químicos y proporciona capacidades de disipación de calor a los compuestos de caucho.</a:t>
            </a:r>
            <a:endParaRPr sz="1800"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92" name="Google Shape;19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6050" y="1499425"/>
            <a:ext cx="3003550" cy="34246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678</Words>
  <Application>Microsoft Office PowerPoint</Application>
  <PresentationFormat>Presentación en pantalla (16:9)</PresentationFormat>
  <Paragraphs>105</Paragraphs>
  <Slides>12</Slides>
  <Notes>12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12</vt:i4>
      </vt:variant>
    </vt:vector>
  </HeadingPairs>
  <TitlesOfParts>
    <vt:vector size="17" baseType="lpstr">
      <vt:lpstr>Lato</vt:lpstr>
      <vt:lpstr>Arial</vt:lpstr>
      <vt:lpstr>Montserrat Medium</vt:lpstr>
      <vt:lpstr>Montserrat</vt:lpstr>
      <vt:lpstr>Focus</vt:lpstr>
      <vt:lpstr>HIGIENE Y SEGURIDAD INDUSTRIAL</vt:lpstr>
      <vt:lpstr>1 - ¿Cuál es el caudal de aire fresco necesario para un taller ocupado por 18 operarios con actividad sedentaria y que posee 205 metros cúbicos de volumen total disponible? </vt:lpstr>
      <vt:lpstr>Presentación de PowerPoint</vt:lpstr>
      <vt:lpstr>Pasos a seguir:</vt:lpstr>
      <vt:lpstr>Mirando la tabla:</vt:lpstr>
      <vt:lpstr>¿Cuál es la Tasa de Gravedad para una industria petrolera que sufrió 3 muertes y 1.435 días perdidos por enfermedades profesionales en 1.750.000 HH?</vt:lpstr>
      <vt:lpstr>Cálculo de Tasa de Gravedad</vt:lpstr>
      <vt:lpstr>3- ¿Cual es la concentracién maxima permisible (CMP-CPT) de negro de humo en una fabrica de cubiertas de vehiculos? Mencione tres aplicaciones de ese producto. </vt:lpstr>
      <vt:lpstr>Presentación de PowerPoint</vt:lpstr>
      <vt:lpstr>Presentación de PowerPoint</vt:lpstr>
      <vt:lpstr>Presentación de PowerPoint</vt:lpstr>
      <vt:lpstr>Ejemplos de uso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HIGIENE Y SEGURIDAD INDUSTRIAL</dc:title>
  <dc:creator>César Iglesias Jimenez</dc:creator>
  <cp:lastModifiedBy>César Iglesias Jimenez</cp:lastModifiedBy>
  <cp:revision>2</cp:revision>
  <dcterms:modified xsi:type="dcterms:W3CDTF">2022-05-01T13:51:32Z</dcterms:modified>
</cp:coreProperties>
</file>